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9" r:id="rId3"/>
    <p:sldId id="260" r:id="rId4"/>
    <p:sldId id="261" r:id="rId5"/>
    <p:sldId id="274" r:id="rId6"/>
    <p:sldId id="271" r:id="rId7"/>
    <p:sldId id="272" r:id="rId8"/>
    <p:sldId id="273" r:id="rId9"/>
    <p:sldId id="262" r:id="rId10"/>
    <p:sldId id="263" r:id="rId11"/>
    <p:sldId id="264" r:id="rId12"/>
    <p:sldId id="265" r:id="rId13"/>
    <p:sldId id="267" r:id="rId14"/>
    <p:sldId id="268" r:id="rId15"/>
    <p:sldId id="266" r:id="rId16"/>
    <p:sldId id="269" r:id="rId17"/>
    <p:sldId id="270"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fr-FR"/>
              <a:t>Modifiez le style du titre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5/12/2026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5/12/2026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5/12/2026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5/12/2026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fr-FR"/>
              <a:t>Modifiez le style du titre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dirty="0"/>
              <a:t>5/12/2026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1"/>
          <p:cNvSpPr>
            <a:spLocks noGrp="1"/>
          </p:cNvSpPr>
          <p:nvPr>
            <p:ph type="title"/>
          </p:nvPr>
        </p:nvSpPr>
        <p:spPr>
          <a:xfrm>
            <a:off x="2609873" y="805817"/>
            <a:ext cx="7950984" cy="1081705"/>
          </a:xfrm>
        </p:spPr>
        <p:txBody>
          <a:bodyPr/>
          <a:lstStyle/>
          <a:p>
            <a:r>
              <a:rPr lang="fr-FR"/>
              <a:t>Modifiez le style du titre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5/12/2026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fr-FR"/>
              <a:t>Modifiez le style du titre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609285" y="2851331"/>
            <a:ext cx="3893623" cy="307143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66635" y="2851331"/>
            <a:ext cx="3899798" cy="307143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5/12/2026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5/12/2026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5/12/2026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7D525BB-DA17-4BA0-B3C8-3AC3ABC827E6}" type="datetimeFigureOut">
              <a:rPr lang="en-US" dirty="0"/>
              <a:t>5/12/2026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fr-FR"/>
              <a:t>Modifiez le style du titre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16C4C9A-3960-41CF-A4E9-2A8FB932454B}" type="datetimeFigureOut">
              <a:rPr lang="en-US" dirty="0"/>
              <a:t>5/12/2026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5/12/2026</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B9F6C4-3BB1-1C9B-42F0-B7D465E1DF36}"/>
              </a:ext>
            </a:extLst>
          </p:cNvPr>
          <p:cNvSpPr>
            <a:spLocks noGrp="1"/>
          </p:cNvSpPr>
          <p:nvPr>
            <p:ph type="ctrTitle"/>
          </p:nvPr>
        </p:nvSpPr>
        <p:spPr/>
        <p:txBody>
          <a:bodyPr>
            <a:normAutofit/>
          </a:bodyPr>
          <a:lstStyle/>
          <a:p>
            <a:r>
              <a:rPr lang="fr-BE" sz="4800" b="1" dirty="0">
                <a:latin typeface="+mn-lt"/>
              </a:rPr>
              <a:t>CLUB DE BRIDGE</a:t>
            </a:r>
            <a:br>
              <a:rPr lang="fr-BE" sz="4800" b="1" dirty="0">
                <a:latin typeface="+mn-lt"/>
              </a:rPr>
            </a:br>
            <a:r>
              <a:rPr lang="fr-BE" sz="4800" b="1" dirty="0">
                <a:latin typeface="+mn-lt"/>
              </a:rPr>
              <a:t>LOBBES</a:t>
            </a:r>
            <a:br>
              <a:rPr lang="fr-BE" sz="4800" b="1" dirty="0">
                <a:latin typeface="+mn-lt"/>
              </a:rPr>
            </a:br>
            <a:endParaRPr lang="fr-BE" sz="4800" b="1" dirty="0">
              <a:latin typeface="+mn-lt"/>
            </a:endParaRPr>
          </a:p>
        </p:txBody>
      </p:sp>
      <p:sp>
        <p:nvSpPr>
          <p:cNvPr id="3" name="Sous-titre 2">
            <a:extLst>
              <a:ext uri="{FF2B5EF4-FFF2-40B4-BE49-F238E27FC236}">
                <a16:creationId xmlns:a16="http://schemas.microsoft.com/office/drawing/2014/main" id="{0AE1802D-A41E-11FA-2644-900DECCA94BC}"/>
              </a:ext>
            </a:extLst>
          </p:cNvPr>
          <p:cNvSpPr>
            <a:spLocks noGrp="1"/>
          </p:cNvSpPr>
          <p:nvPr>
            <p:ph type="subTitle" idx="1"/>
          </p:nvPr>
        </p:nvSpPr>
        <p:spPr>
          <a:xfrm>
            <a:off x="1248697" y="1504336"/>
            <a:ext cx="6881177" cy="1130709"/>
          </a:xfrm>
        </p:spPr>
        <p:txBody>
          <a:bodyPr>
            <a:noAutofit/>
          </a:bodyPr>
          <a:lstStyle/>
          <a:p>
            <a:r>
              <a:rPr lang="fr-BE" sz="3200" b="1" dirty="0"/>
              <a:t>LES CHELEMS EN ATOUTS </a:t>
            </a:r>
          </a:p>
        </p:txBody>
      </p:sp>
      <p:pic>
        <p:nvPicPr>
          <p:cNvPr id="11" name="Image 10" descr="Une image contenant cœur, Saint-Valentin, rouge, Carmin&#10;&#10;Le contenu généré par l’IA peut être incorrect.">
            <a:extLst>
              <a:ext uri="{FF2B5EF4-FFF2-40B4-BE49-F238E27FC236}">
                <a16:creationId xmlns:a16="http://schemas.microsoft.com/office/drawing/2014/main" id="{BC4C1DC5-A7EB-835F-9BA1-F1C62E1CE8EB}"/>
              </a:ext>
            </a:extLst>
          </p:cNvPr>
          <p:cNvPicPr>
            <a:picLocks noChangeAspect="1"/>
          </p:cNvPicPr>
          <p:nvPr/>
        </p:nvPicPr>
        <p:blipFill>
          <a:blip r:embed="rId2"/>
          <a:stretch>
            <a:fillRect/>
          </a:stretch>
        </p:blipFill>
        <p:spPr>
          <a:xfrm>
            <a:off x="9209314" y="1045029"/>
            <a:ext cx="2732315" cy="4652528"/>
          </a:xfrm>
          <a:prstGeom prst="rect">
            <a:avLst/>
          </a:prstGeom>
        </p:spPr>
      </p:pic>
    </p:spTree>
    <p:extLst>
      <p:ext uri="{BB962C8B-B14F-4D97-AF65-F5344CB8AC3E}">
        <p14:creationId xmlns:p14="http://schemas.microsoft.com/office/powerpoint/2010/main" val="169658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80">
                                          <p:stCondLst>
                                            <p:cond delay="0"/>
                                          </p:stCondLst>
                                        </p:cTn>
                                        <p:tgtEl>
                                          <p:spTgt spid="11"/>
                                        </p:tgtEl>
                                      </p:cBhvr>
                                    </p:animEffect>
                                    <p:anim calcmode="lin" valueType="num">
                                      <p:cBhvr>
                                        <p:cTn id="1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9" dur="26">
                                          <p:stCondLst>
                                            <p:cond delay="650"/>
                                          </p:stCondLst>
                                        </p:cTn>
                                        <p:tgtEl>
                                          <p:spTgt spid="11"/>
                                        </p:tgtEl>
                                      </p:cBhvr>
                                      <p:to x="100000" y="60000"/>
                                    </p:animScale>
                                    <p:animScale>
                                      <p:cBhvr>
                                        <p:cTn id="20" dur="166" decel="50000">
                                          <p:stCondLst>
                                            <p:cond delay="676"/>
                                          </p:stCondLst>
                                        </p:cTn>
                                        <p:tgtEl>
                                          <p:spTgt spid="11"/>
                                        </p:tgtEl>
                                      </p:cBhvr>
                                      <p:to x="100000" y="100000"/>
                                    </p:animScale>
                                    <p:animScale>
                                      <p:cBhvr>
                                        <p:cTn id="21" dur="26">
                                          <p:stCondLst>
                                            <p:cond delay="1312"/>
                                          </p:stCondLst>
                                        </p:cTn>
                                        <p:tgtEl>
                                          <p:spTgt spid="11"/>
                                        </p:tgtEl>
                                      </p:cBhvr>
                                      <p:to x="100000" y="80000"/>
                                    </p:animScale>
                                    <p:animScale>
                                      <p:cBhvr>
                                        <p:cTn id="22" dur="166" decel="50000">
                                          <p:stCondLst>
                                            <p:cond delay="1338"/>
                                          </p:stCondLst>
                                        </p:cTn>
                                        <p:tgtEl>
                                          <p:spTgt spid="11"/>
                                        </p:tgtEl>
                                      </p:cBhvr>
                                      <p:to x="100000" y="100000"/>
                                    </p:animScale>
                                    <p:animScale>
                                      <p:cBhvr>
                                        <p:cTn id="23" dur="26">
                                          <p:stCondLst>
                                            <p:cond delay="1642"/>
                                          </p:stCondLst>
                                        </p:cTn>
                                        <p:tgtEl>
                                          <p:spTgt spid="11"/>
                                        </p:tgtEl>
                                      </p:cBhvr>
                                      <p:to x="100000" y="90000"/>
                                    </p:animScale>
                                    <p:animScale>
                                      <p:cBhvr>
                                        <p:cTn id="24" dur="166" decel="50000">
                                          <p:stCondLst>
                                            <p:cond delay="1668"/>
                                          </p:stCondLst>
                                        </p:cTn>
                                        <p:tgtEl>
                                          <p:spTgt spid="11"/>
                                        </p:tgtEl>
                                      </p:cBhvr>
                                      <p:to x="100000" y="100000"/>
                                    </p:animScale>
                                    <p:animScale>
                                      <p:cBhvr>
                                        <p:cTn id="25" dur="26">
                                          <p:stCondLst>
                                            <p:cond delay="1808"/>
                                          </p:stCondLst>
                                        </p:cTn>
                                        <p:tgtEl>
                                          <p:spTgt spid="11"/>
                                        </p:tgtEl>
                                      </p:cBhvr>
                                      <p:to x="100000" y="95000"/>
                                    </p:animScale>
                                    <p:animScale>
                                      <p:cBhvr>
                                        <p:cTn id="26" dur="166" decel="50000">
                                          <p:stCondLst>
                                            <p:cond delay="1834"/>
                                          </p:stCondLst>
                                        </p:cTn>
                                        <p:tgtEl>
                                          <p:spTgt spid="11"/>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6CBB2-6151-D31D-44D0-8E26BDBE4D3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D2A9E87-E903-8C72-5E99-E71BF936BFF4}"/>
              </a:ext>
            </a:extLst>
          </p:cNvPr>
          <p:cNvSpPr>
            <a:spLocks noGrp="1"/>
          </p:cNvSpPr>
          <p:nvPr>
            <p:ph type="title"/>
          </p:nvPr>
        </p:nvSpPr>
        <p:spPr>
          <a:xfrm>
            <a:off x="1543665" y="1347019"/>
            <a:ext cx="9017192" cy="1042219"/>
          </a:xfrm>
        </p:spPr>
        <p:txBody>
          <a:bodyPr>
            <a:normAutofit/>
          </a:bodyPr>
          <a:lstStyle/>
          <a:p>
            <a:pPr algn="ctr"/>
            <a:r>
              <a:rPr lang="fr-BE" sz="2800" b="1" dirty="0"/>
              <a:t>ETAPE 2 :</a:t>
            </a:r>
            <a:br>
              <a:rPr lang="fr-BE" sz="2800" b="1" dirty="0"/>
            </a:br>
            <a:r>
              <a:rPr lang="fr-BE" sz="2800" b="1" dirty="0"/>
              <a:t>LA FORCE DE SON CAMP</a:t>
            </a:r>
          </a:p>
        </p:txBody>
      </p:sp>
      <p:sp>
        <p:nvSpPr>
          <p:cNvPr id="3" name="Espace réservé du contenu 2">
            <a:extLst>
              <a:ext uri="{FF2B5EF4-FFF2-40B4-BE49-F238E27FC236}">
                <a16:creationId xmlns:a16="http://schemas.microsoft.com/office/drawing/2014/main" id="{74CD3C57-67D4-B2A7-D538-0FBDF110F624}"/>
              </a:ext>
            </a:extLst>
          </p:cNvPr>
          <p:cNvSpPr>
            <a:spLocks noGrp="1"/>
          </p:cNvSpPr>
          <p:nvPr>
            <p:ph sz="half" idx="1"/>
          </p:nvPr>
        </p:nvSpPr>
        <p:spPr>
          <a:xfrm>
            <a:off x="1376516" y="3333135"/>
            <a:ext cx="3903407" cy="1347019"/>
          </a:xfrm>
        </p:spPr>
        <p:txBody>
          <a:bodyPr>
            <a:normAutofit fontScale="92500"/>
          </a:bodyPr>
          <a:lstStyle/>
          <a:p>
            <a:r>
              <a:rPr lang="fr-BE" dirty="0"/>
              <a:t>Une fois le fit trouvé en atouts, il sera primordial de recalculer la force globale de son camp.</a:t>
            </a:r>
          </a:p>
        </p:txBody>
      </p:sp>
      <p:sp>
        <p:nvSpPr>
          <p:cNvPr id="4" name="Espace réservé du contenu 3">
            <a:extLst>
              <a:ext uri="{FF2B5EF4-FFF2-40B4-BE49-F238E27FC236}">
                <a16:creationId xmlns:a16="http://schemas.microsoft.com/office/drawing/2014/main" id="{18CA4D56-95E2-8BD6-F856-D5915784C340}"/>
              </a:ext>
            </a:extLst>
          </p:cNvPr>
          <p:cNvSpPr>
            <a:spLocks noGrp="1"/>
          </p:cNvSpPr>
          <p:nvPr>
            <p:ph sz="half" idx="2"/>
          </p:nvPr>
        </p:nvSpPr>
        <p:spPr>
          <a:xfrm>
            <a:off x="5181601" y="2674374"/>
            <a:ext cx="5633884" cy="2930013"/>
          </a:xfrm>
        </p:spPr>
        <p:txBody>
          <a:bodyPr>
            <a:normAutofit fontScale="92500"/>
          </a:bodyPr>
          <a:lstStyle/>
          <a:p>
            <a:r>
              <a:rPr lang="fr-BE" dirty="0"/>
              <a:t>Les points de longueur viendront s’ajouter    aux points d’honneur.</a:t>
            </a:r>
          </a:p>
          <a:p>
            <a:r>
              <a:rPr lang="fr-BE" dirty="0"/>
              <a:t>Les points de distribution seront également comptabilisés.</a:t>
            </a:r>
          </a:p>
          <a:p>
            <a:r>
              <a:rPr lang="fr-BE" dirty="0"/>
              <a:t>A partir de 33 ou 34 HLD, un Chelem peut être envisagé.</a:t>
            </a:r>
          </a:p>
          <a:p>
            <a:endParaRPr lang="fr-BE" dirty="0"/>
          </a:p>
        </p:txBody>
      </p:sp>
    </p:spTree>
    <p:extLst>
      <p:ext uri="{BB962C8B-B14F-4D97-AF65-F5344CB8AC3E}">
        <p14:creationId xmlns:p14="http://schemas.microsoft.com/office/powerpoint/2010/main" val="291949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1BE1C-C491-38F3-B635-FC18F0FD5F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DC77628-EC20-DBDA-DBD1-9FF0C97F1EF5}"/>
              </a:ext>
            </a:extLst>
          </p:cNvPr>
          <p:cNvSpPr>
            <a:spLocks noGrp="1"/>
          </p:cNvSpPr>
          <p:nvPr>
            <p:ph type="title"/>
          </p:nvPr>
        </p:nvSpPr>
        <p:spPr>
          <a:xfrm>
            <a:off x="1543665" y="1347019"/>
            <a:ext cx="9017192" cy="1042219"/>
          </a:xfrm>
        </p:spPr>
        <p:txBody>
          <a:bodyPr>
            <a:normAutofit/>
          </a:bodyPr>
          <a:lstStyle/>
          <a:p>
            <a:pPr algn="ctr"/>
            <a:r>
              <a:rPr lang="fr-BE" sz="2800" b="1" dirty="0"/>
              <a:t>ETAPE 3 :</a:t>
            </a:r>
            <a:br>
              <a:rPr lang="fr-BE" sz="2800" b="1" dirty="0"/>
            </a:br>
            <a:r>
              <a:rPr lang="fr-BE" sz="2800" b="1" dirty="0"/>
              <a:t>LES ENCHERES DE CONTROLE</a:t>
            </a:r>
          </a:p>
        </p:txBody>
      </p:sp>
      <p:sp>
        <p:nvSpPr>
          <p:cNvPr id="3" name="Espace réservé du contenu 2">
            <a:extLst>
              <a:ext uri="{FF2B5EF4-FFF2-40B4-BE49-F238E27FC236}">
                <a16:creationId xmlns:a16="http://schemas.microsoft.com/office/drawing/2014/main" id="{5C26FAD3-4B90-7104-8B9B-A2FFD6CB8531}"/>
              </a:ext>
            </a:extLst>
          </p:cNvPr>
          <p:cNvSpPr>
            <a:spLocks noGrp="1"/>
          </p:cNvSpPr>
          <p:nvPr>
            <p:ph sz="half" idx="1"/>
          </p:nvPr>
        </p:nvSpPr>
        <p:spPr>
          <a:xfrm>
            <a:off x="1376516" y="3333135"/>
            <a:ext cx="3903407" cy="1347019"/>
          </a:xfrm>
        </p:spPr>
        <p:txBody>
          <a:bodyPr>
            <a:normAutofit fontScale="92500" lnSpcReduction="10000"/>
          </a:bodyPr>
          <a:lstStyle/>
          <a:p>
            <a:r>
              <a:rPr lang="fr-BE" dirty="0"/>
              <a:t>Une fois le nombre de points requis pour tenter un Chelem, débutera la procédure de contrôle des couleurs.</a:t>
            </a:r>
          </a:p>
        </p:txBody>
      </p:sp>
      <p:sp>
        <p:nvSpPr>
          <p:cNvPr id="4" name="Espace réservé du contenu 3">
            <a:extLst>
              <a:ext uri="{FF2B5EF4-FFF2-40B4-BE49-F238E27FC236}">
                <a16:creationId xmlns:a16="http://schemas.microsoft.com/office/drawing/2014/main" id="{55404214-112F-198F-6EC3-E87FD731FB63}"/>
              </a:ext>
            </a:extLst>
          </p:cNvPr>
          <p:cNvSpPr>
            <a:spLocks noGrp="1"/>
          </p:cNvSpPr>
          <p:nvPr>
            <p:ph sz="half" idx="2"/>
          </p:nvPr>
        </p:nvSpPr>
        <p:spPr>
          <a:xfrm>
            <a:off x="5181601" y="2674374"/>
            <a:ext cx="5633884" cy="2930013"/>
          </a:xfrm>
        </p:spPr>
        <p:txBody>
          <a:bodyPr>
            <a:normAutofit fontScale="92500" lnSpcReduction="10000"/>
          </a:bodyPr>
          <a:lstStyle/>
          <a:p>
            <a:r>
              <a:rPr lang="fr-BE" dirty="0"/>
              <a:t>Un contrôle est un As, un Roi, un singleton    ou une chicane.</a:t>
            </a:r>
          </a:p>
          <a:p>
            <a:r>
              <a:rPr lang="fr-BE" dirty="0"/>
              <a:t>4T = contrôle des Trèfles.</a:t>
            </a:r>
          </a:p>
          <a:p>
            <a:r>
              <a:rPr lang="fr-BE" dirty="0"/>
              <a:t>4K = contrôle des Carreaux.</a:t>
            </a:r>
          </a:p>
          <a:p>
            <a:r>
              <a:rPr lang="fr-BE" dirty="0"/>
              <a:t>4C = contrôle des Cœurs.</a:t>
            </a:r>
          </a:p>
          <a:p>
            <a:r>
              <a:rPr lang="fr-BE" dirty="0"/>
              <a:t>4P = contrôle des Piques.</a:t>
            </a:r>
          </a:p>
          <a:p>
            <a:pPr marL="6160" indent="0">
              <a:buNone/>
            </a:pPr>
            <a:endParaRPr lang="fr-BE" dirty="0"/>
          </a:p>
          <a:p>
            <a:endParaRPr lang="fr-BE" dirty="0"/>
          </a:p>
        </p:txBody>
      </p:sp>
    </p:spTree>
    <p:extLst>
      <p:ext uri="{BB962C8B-B14F-4D97-AF65-F5344CB8AC3E}">
        <p14:creationId xmlns:p14="http://schemas.microsoft.com/office/powerpoint/2010/main" val="2980486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4" end="4"/>
                                            </p:txEl>
                                          </p:spTgt>
                                        </p:tgtEl>
                                        <p:attrNameLst>
                                          <p:attrName>style.visibility</p:attrName>
                                        </p:attrNameLst>
                                      </p:cBhvr>
                                      <p:to>
                                        <p:strVal val="visible"/>
                                      </p:to>
                                    </p:set>
                                    <p:animEffect transition="in" filter="fade">
                                      <p:cBhvr>
                                        <p:cTn id="38"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DFBFA-EF7E-FEBC-2E4C-5F357DB3BA6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3626F3E-2552-7381-541E-45FC4CD84960}"/>
              </a:ext>
            </a:extLst>
          </p:cNvPr>
          <p:cNvSpPr>
            <a:spLocks noGrp="1"/>
          </p:cNvSpPr>
          <p:nvPr>
            <p:ph type="title"/>
          </p:nvPr>
        </p:nvSpPr>
        <p:spPr>
          <a:xfrm>
            <a:off x="1612490" y="2487561"/>
            <a:ext cx="8957649" cy="1219200"/>
          </a:xfrm>
        </p:spPr>
        <p:txBody>
          <a:bodyPr>
            <a:normAutofit/>
          </a:bodyPr>
          <a:lstStyle/>
          <a:p>
            <a:pPr algn="ctr"/>
            <a:r>
              <a:rPr lang="fr-BE" sz="2000" dirty="0"/>
              <a:t>Le contrôle des couleurs se déroule toujours à partir de la couleur                     la plus économique vers la plus forte.</a:t>
            </a:r>
            <a:br>
              <a:rPr lang="fr-BE" sz="2000" dirty="0"/>
            </a:br>
            <a:r>
              <a:rPr lang="fr-BE" sz="2000" dirty="0"/>
              <a:t>Le saut d’une couleur signifie le non contrôle de cette couleur !</a:t>
            </a:r>
          </a:p>
        </p:txBody>
      </p:sp>
    </p:spTree>
    <p:extLst>
      <p:ext uri="{BB962C8B-B14F-4D97-AF65-F5344CB8AC3E}">
        <p14:creationId xmlns:p14="http://schemas.microsoft.com/office/powerpoint/2010/main" val="4264697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BAB10-DE0D-9649-0A2B-BE26583C3AE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DB60653-07DE-A57D-F08C-B009B60C4BB9}"/>
              </a:ext>
            </a:extLst>
          </p:cNvPr>
          <p:cNvSpPr>
            <a:spLocks noGrp="1"/>
          </p:cNvSpPr>
          <p:nvPr>
            <p:ph type="title"/>
          </p:nvPr>
        </p:nvSpPr>
        <p:spPr>
          <a:xfrm>
            <a:off x="1543665" y="1347019"/>
            <a:ext cx="9017192" cy="1042219"/>
          </a:xfrm>
        </p:spPr>
        <p:txBody>
          <a:bodyPr>
            <a:normAutofit/>
          </a:bodyPr>
          <a:lstStyle/>
          <a:p>
            <a:pPr algn="ctr"/>
            <a:r>
              <a:rPr lang="fr-BE" sz="2800" b="1" dirty="0"/>
              <a:t>EXEMPLE 1 :</a:t>
            </a:r>
            <a:br>
              <a:rPr lang="fr-BE" sz="2800" b="1" dirty="0"/>
            </a:br>
            <a:r>
              <a:rPr lang="fr-BE" sz="2800" b="1" dirty="0"/>
              <a:t>LES ENCHERES DE CONTROLE</a:t>
            </a:r>
          </a:p>
        </p:txBody>
      </p:sp>
      <p:sp>
        <p:nvSpPr>
          <p:cNvPr id="3" name="Espace réservé du contenu 2">
            <a:extLst>
              <a:ext uri="{FF2B5EF4-FFF2-40B4-BE49-F238E27FC236}">
                <a16:creationId xmlns:a16="http://schemas.microsoft.com/office/drawing/2014/main" id="{11CC717C-1DA6-513C-8966-C3497C20556E}"/>
              </a:ext>
            </a:extLst>
          </p:cNvPr>
          <p:cNvSpPr>
            <a:spLocks noGrp="1"/>
          </p:cNvSpPr>
          <p:nvPr>
            <p:ph sz="half" idx="1"/>
          </p:nvPr>
        </p:nvSpPr>
        <p:spPr>
          <a:xfrm>
            <a:off x="1376516" y="3333135"/>
            <a:ext cx="3903407" cy="1347019"/>
          </a:xfrm>
        </p:spPr>
        <p:txBody>
          <a:bodyPr>
            <a:normAutofit lnSpcReduction="10000"/>
          </a:bodyPr>
          <a:lstStyle/>
          <a:p>
            <a:r>
              <a:rPr lang="fr-BE" dirty="0"/>
              <a:t>Nord/ Sud entame le début des contrôles des couleurs.</a:t>
            </a:r>
          </a:p>
          <a:p>
            <a:r>
              <a:rPr lang="fr-BE" dirty="0"/>
              <a:t>Ils ont trouvé un Fit à Cœurs.</a:t>
            </a:r>
          </a:p>
        </p:txBody>
      </p:sp>
      <p:sp>
        <p:nvSpPr>
          <p:cNvPr id="4" name="Espace réservé du contenu 3">
            <a:extLst>
              <a:ext uri="{FF2B5EF4-FFF2-40B4-BE49-F238E27FC236}">
                <a16:creationId xmlns:a16="http://schemas.microsoft.com/office/drawing/2014/main" id="{D579BBE7-52C8-2EC0-7856-B720C45B069A}"/>
              </a:ext>
            </a:extLst>
          </p:cNvPr>
          <p:cNvSpPr>
            <a:spLocks noGrp="1"/>
          </p:cNvSpPr>
          <p:nvPr>
            <p:ph sz="half" idx="2"/>
          </p:nvPr>
        </p:nvSpPr>
        <p:spPr>
          <a:xfrm>
            <a:off x="5181601" y="2674374"/>
            <a:ext cx="5633884" cy="2930013"/>
          </a:xfrm>
        </p:spPr>
        <p:txBody>
          <a:bodyPr>
            <a:normAutofit lnSpcReduction="10000"/>
          </a:bodyPr>
          <a:lstStyle/>
          <a:p>
            <a:r>
              <a:rPr lang="fr-BE" dirty="0"/>
              <a:t>Main de Sud (le répondant).</a:t>
            </a:r>
          </a:p>
          <a:p>
            <a:r>
              <a:rPr lang="fr-BE" dirty="0"/>
              <a:t>Piques : R D 6</a:t>
            </a:r>
          </a:p>
          <a:p>
            <a:r>
              <a:rPr lang="fr-BE" dirty="0"/>
              <a:t>Cœurs : A D 9 4</a:t>
            </a:r>
          </a:p>
          <a:p>
            <a:r>
              <a:rPr lang="fr-BE" dirty="0"/>
              <a:t>Trèfles : 3</a:t>
            </a:r>
          </a:p>
          <a:p>
            <a:r>
              <a:rPr lang="fr-BE" dirty="0"/>
              <a:t>Carreaux : R D 10 7 2</a:t>
            </a:r>
          </a:p>
          <a:p>
            <a:r>
              <a:rPr lang="fr-BE" dirty="0">
                <a:solidFill>
                  <a:srgbClr val="FFFF00"/>
                </a:solidFill>
              </a:rPr>
              <a:t>Premier contrôle = 4T car singleton.</a:t>
            </a:r>
          </a:p>
          <a:p>
            <a:pPr marL="6160" indent="0">
              <a:buNone/>
            </a:pPr>
            <a:endParaRPr lang="fr-BE" dirty="0"/>
          </a:p>
          <a:p>
            <a:endParaRPr lang="fr-BE" dirty="0"/>
          </a:p>
        </p:txBody>
      </p:sp>
    </p:spTree>
    <p:extLst>
      <p:ext uri="{BB962C8B-B14F-4D97-AF65-F5344CB8AC3E}">
        <p14:creationId xmlns:p14="http://schemas.microsoft.com/office/powerpoint/2010/main" val="410582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fade">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fade">
                                      <p:cBhvr>
                                        <p:cTn id="38" dur="500"/>
                                        <p:tgtEl>
                                          <p:spTgt spid="4">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Effect transition="in" filter="fade">
                                      <p:cBhvr>
                                        <p:cTn id="43" dur="500"/>
                                        <p:tgtEl>
                                          <p:spTgt spid="4">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fade">
                                      <p:cBhvr>
                                        <p:cTn id="4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E2A47-5270-A58F-9E7E-68680BFFAA0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2EF039F-D585-24E7-755C-94D4A2CEADEE}"/>
              </a:ext>
            </a:extLst>
          </p:cNvPr>
          <p:cNvSpPr>
            <a:spLocks noGrp="1"/>
          </p:cNvSpPr>
          <p:nvPr>
            <p:ph type="title"/>
          </p:nvPr>
        </p:nvSpPr>
        <p:spPr>
          <a:xfrm>
            <a:off x="1543665" y="1347019"/>
            <a:ext cx="9017192" cy="1042219"/>
          </a:xfrm>
        </p:spPr>
        <p:txBody>
          <a:bodyPr>
            <a:normAutofit/>
          </a:bodyPr>
          <a:lstStyle/>
          <a:p>
            <a:pPr algn="ctr"/>
            <a:r>
              <a:rPr lang="fr-BE" sz="2800" b="1" dirty="0"/>
              <a:t>EXEMPLE 2 :</a:t>
            </a:r>
            <a:br>
              <a:rPr lang="fr-BE" sz="2800" b="1" dirty="0"/>
            </a:br>
            <a:r>
              <a:rPr lang="fr-BE" sz="2800" b="1" dirty="0"/>
              <a:t>LES ENCHERES DE CONTROLE</a:t>
            </a:r>
          </a:p>
        </p:txBody>
      </p:sp>
      <p:sp>
        <p:nvSpPr>
          <p:cNvPr id="3" name="Espace réservé du contenu 2">
            <a:extLst>
              <a:ext uri="{FF2B5EF4-FFF2-40B4-BE49-F238E27FC236}">
                <a16:creationId xmlns:a16="http://schemas.microsoft.com/office/drawing/2014/main" id="{2B0E4881-9B4D-C267-07C1-369F3D1FCC0E}"/>
              </a:ext>
            </a:extLst>
          </p:cNvPr>
          <p:cNvSpPr>
            <a:spLocks noGrp="1"/>
          </p:cNvSpPr>
          <p:nvPr>
            <p:ph sz="half" idx="1"/>
          </p:nvPr>
        </p:nvSpPr>
        <p:spPr>
          <a:xfrm>
            <a:off x="1376516" y="3333135"/>
            <a:ext cx="3903407" cy="1347019"/>
          </a:xfrm>
        </p:spPr>
        <p:txBody>
          <a:bodyPr>
            <a:normAutofit fontScale="92500" lnSpcReduction="20000"/>
          </a:bodyPr>
          <a:lstStyle/>
          <a:p>
            <a:r>
              <a:rPr lang="fr-BE" dirty="0"/>
              <a:t>Nord/ Sud entame le début des contrôles des couleurs.</a:t>
            </a:r>
          </a:p>
          <a:p>
            <a:r>
              <a:rPr lang="fr-BE" dirty="0"/>
              <a:t>Ils ont trouvé un Fit à Cœurs.</a:t>
            </a:r>
          </a:p>
        </p:txBody>
      </p:sp>
      <p:sp>
        <p:nvSpPr>
          <p:cNvPr id="4" name="Espace réservé du contenu 3">
            <a:extLst>
              <a:ext uri="{FF2B5EF4-FFF2-40B4-BE49-F238E27FC236}">
                <a16:creationId xmlns:a16="http://schemas.microsoft.com/office/drawing/2014/main" id="{110E63CF-3E05-C965-F8F5-186D3B27C1AD}"/>
              </a:ext>
            </a:extLst>
          </p:cNvPr>
          <p:cNvSpPr>
            <a:spLocks noGrp="1"/>
          </p:cNvSpPr>
          <p:nvPr>
            <p:ph sz="half" idx="2"/>
          </p:nvPr>
        </p:nvSpPr>
        <p:spPr>
          <a:xfrm>
            <a:off x="5368413" y="2674374"/>
            <a:ext cx="5663380" cy="3077497"/>
          </a:xfrm>
        </p:spPr>
        <p:txBody>
          <a:bodyPr>
            <a:normAutofit fontScale="92500" lnSpcReduction="20000"/>
          </a:bodyPr>
          <a:lstStyle/>
          <a:p>
            <a:r>
              <a:rPr lang="fr-BE" dirty="0"/>
              <a:t>Main de Sud (le répondant).</a:t>
            </a:r>
          </a:p>
          <a:p>
            <a:r>
              <a:rPr lang="fr-BE" dirty="0"/>
              <a:t>Piques : R 5</a:t>
            </a:r>
          </a:p>
          <a:p>
            <a:r>
              <a:rPr lang="fr-BE" dirty="0"/>
              <a:t>Cœurs : A D 9 4</a:t>
            </a:r>
          </a:p>
          <a:p>
            <a:r>
              <a:rPr lang="fr-BE" dirty="0"/>
              <a:t>Trèfles : D 4</a:t>
            </a:r>
          </a:p>
          <a:p>
            <a:r>
              <a:rPr lang="fr-BE" dirty="0"/>
              <a:t>Carreaux : R D 10 7 2</a:t>
            </a:r>
          </a:p>
          <a:p>
            <a:r>
              <a:rPr lang="fr-BE" dirty="0">
                <a:solidFill>
                  <a:srgbClr val="FFFF00"/>
                </a:solidFill>
              </a:rPr>
              <a:t>Premier contrôle = 4K car pas de contrôle         à Trèfles</a:t>
            </a:r>
          </a:p>
          <a:p>
            <a:pPr marL="6160" indent="0">
              <a:buNone/>
            </a:pPr>
            <a:endParaRPr lang="fr-BE" dirty="0"/>
          </a:p>
          <a:p>
            <a:endParaRPr lang="fr-BE" dirty="0"/>
          </a:p>
        </p:txBody>
      </p:sp>
    </p:spTree>
    <p:extLst>
      <p:ext uri="{BB962C8B-B14F-4D97-AF65-F5344CB8AC3E}">
        <p14:creationId xmlns:p14="http://schemas.microsoft.com/office/powerpoint/2010/main" val="1044092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fade">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fade">
                                      <p:cBhvr>
                                        <p:cTn id="38" dur="500"/>
                                        <p:tgtEl>
                                          <p:spTgt spid="4">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Effect transition="in" filter="fade">
                                      <p:cBhvr>
                                        <p:cTn id="43" dur="500"/>
                                        <p:tgtEl>
                                          <p:spTgt spid="4">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fade">
                                      <p:cBhvr>
                                        <p:cTn id="4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68CAB-080C-D7A1-5B46-79169BCC09E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BC7C74D-1F9C-A7EB-F581-BFC4011BE044}"/>
              </a:ext>
            </a:extLst>
          </p:cNvPr>
          <p:cNvSpPr>
            <a:spLocks noGrp="1"/>
          </p:cNvSpPr>
          <p:nvPr>
            <p:ph type="title"/>
          </p:nvPr>
        </p:nvSpPr>
        <p:spPr>
          <a:xfrm>
            <a:off x="1543665" y="1347019"/>
            <a:ext cx="9017192" cy="1042219"/>
          </a:xfrm>
        </p:spPr>
        <p:txBody>
          <a:bodyPr>
            <a:normAutofit/>
          </a:bodyPr>
          <a:lstStyle/>
          <a:p>
            <a:pPr algn="ctr"/>
            <a:r>
              <a:rPr lang="fr-BE" sz="2800" b="1" dirty="0"/>
              <a:t>ETAPE 4 :</a:t>
            </a:r>
            <a:br>
              <a:rPr lang="fr-BE" sz="2800" b="1" dirty="0"/>
            </a:br>
            <a:r>
              <a:rPr lang="fr-BE" sz="2800" b="1" dirty="0"/>
              <a:t>LA RECHERCHE DU NOMBRE DE CLES</a:t>
            </a:r>
          </a:p>
        </p:txBody>
      </p:sp>
      <p:sp>
        <p:nvSpPr>
          <p:cNvPr id="3" name="Espace réservé du contenu 2">
            <a:extLst>
              <a:ext uri="{FF2B5EF4-FFF2-40B4-BE49-F238E27FC236}">
                <a16:creationId xmlns:a16="http://schemas.microsoft.com/office/drawing/2014/main" id="{76C2C096-0F60-7C5A-B8F5-06CA06A12A0A}"/>
              </a:ext>
            </a:extLst>
          </p:cNvPr>
          <p:cNvSpPr>
            <a:spLocks noGrp="1"/>
          </p:cNvSpPr>
          <p:nvPr>
            <p:ph sz="half" idx="1"/>
          </p:nvPr>
        </p:nvSpPr>
        <p:spPr>
          <a:xfrm>
            <a:off x="1376516" y="3333135"/>
            <a:ext cx="3903407" cy="1347019"/>
          </a:xfrm>
        </p:spPr>
        <p:txBody>
          <a:bodyPr>
            <a:normAutofit lnSpcReduction="10000"/>
          </a:bodyPr>
          <a:lstStyle/>
          <a:p>
            <a:r>
              <a:rPr lang="fr-BE" dirty="0"/>
              <a:t>Après le contrôle des couleurs, l’enchère 4SA Blackwood sera proposée.</a:t>
            </a:r>
          </a:p>
        </p:txBody>
      </p:sp>
      <p:sp>
        <p:nvSpPr>
          <p:cNvPr id="4" name="Espace réservé du contenu 3">
            <a:extLst>
              <a:ext uri="{FF2B5EF4-FFF2-40B4-BE49-F238E27FC236}">
                <a16:creationId xmlns:a16="http://schemas.microsoft.com/office/drawing/2014/main" id="{348E85C2-9296-6987-4A68-3D514A11FCD2}"/>
              </a:ext>
            </a:extLst>
          </p:cNvPr>
          <p:cNvSpPr>
            <a:spLocks noGrp="1"/>
          </p:cNvSpPr>
          <p:nvPr>
            <p:ph sz="half" idx="2"/>
          </p:nvPr>
        </p:nvSpPr>
        <p:spPr>
          <a:xfrm>
            <a:off x="5181601" y="2674374"/>
            <a:ext cx="5633884" cy="2930013"/>
          </a:xfrm>
        </p:spPr>
        <p:txBody>
          <a:bodyPr>
            <a:normAutofit lnSpcReduction="10000"/>
          </a:bodyPr>
          <a:lstStyle/>
          <a:p>
            <a:r>
              <a:rPr lang="fr-BE" dirty="0"/>
              <a:t>Rappel des 5 clés : les 4 As + le Roi d’atout.</a:t>
            </a:r>
          </a:p>
          <a:p>
            <a:r>
              <a:rPr lang="fr-BE" dirty="0"/>
              <a:t>Les réponses seront les suivantes :</a:t>
            </a:r>
          </a:p>
          <a:p>
            <a:r>
              <a:rPr lang="fr-BE" dirty="0"/>
              <a:t>5T : 0 ou 3 clés.</a:t>
            </a:r>
          </a:p>
          <a:p>
            <a:r>
              <a:rPr lang="fr-BE" dirty="0"/>
              <a:t>5K : 1 ou 4 clés.</a:t>
            </a:r>
          </a:p>
          <a:p>
            <a:r>
              <a:rPr lang="fr-BE" dirty="0"/>
              <a:t>5C : 2 clés sans la dame d’atout.</a:t>
            </a:r>
          </a:p>
          <a:p>
            <a:r>
              <a:rPr lang="fr-BE" dirty="0"/>
              <a:t>5P : 2 clés avec la dame d’atout.</a:t>
            </a:r>
          </a:p>
          <a:p>
            <a:pPr marL="6160" indent="0">
              <a:buNone/>
            </a:pPr>
            <a:endParaRPr lang="fr-BE" dirty="0"/>
          </a:p>
          <a:p>
            <a:endParaRPr lang="fr-BE" dirty="0"/>
          </a:p>
        </p:txBody>
      </p:sp>
    </p:spTree>
    <p:extLst>
      <p:ext uri="{BB962C8B-B14F-4D97-AF65-F5344CB8AC3E}">
        <p14:creationId xmlns:p14="http://schemas.microsoft.com/office/powerpoint/2010/main" val="2367572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4" end="4"/>
                                            </p:txEl>
                                          </p:spTgt>
                                        </p:tgtEl>
                                        <p:attrNameLst>
                                          <p:attrName>style.visibility</p:attrName>
                                        </p:attrNameLst>
                                      </p:cBhvr>
                                      <p:to>
                                        <p:strVal val="visible"/>
                                      </p:to>
                                    </p:set>
                                    <p:animEffect transition="in" filter="fade">
                                      <p:cBhvr>
                                        <p:cTn id="38" dur="500"/>
                                        <p:tgtEl>
                                          <p:spTgt spid="4">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Effect transition="in" filter="fade">
                                      <p:cBhvr>
                                        <p:cTn id="43"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EF1C0-FD7B-D74A-E23A-3A3068F04A2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B5638B0-4AAE-8235-7426-7BC53B769BD2}"/>
              </a:ext>
            </a:extLst>
          </p:cNvPr>
          <p:cNvSpPr>
            <a:spLocks noGrp="1"/>
          </p:cNvSpPr>
          <p:nvPr>
            <p:ph type="title"/>
          </p:nvPr>
        </p:nvSpPr>
        <p:spPr>
          <a:xfrm>
            <a:off x="1543665" y="1347019"/>
            <a:ext cx="9017192" cy="1042219"/>
          </a:xfrm>
        </p:spPr>
        <p:txBody>
          <a:bodyPr>
            <a:normAutofit/>
          </a:bodyPr>
          <a:lstStyle/>
          <a:p>
            <a:pPr algn="ctr"/>
            <a:r>
              <a:rPr lang="fr-BE" sz="2800" b="1" dirty="0"/>
              <a:t>EXEMPLE 1 :</a:t>
            </a:r>
            <a:br>
              <a:rPr lang="fr-BE" sz="2800" b="1" dirty="0"/>
            </a:br>
            <a:r>
              <a:rPr lang="fr-BE" sz="2800" b="1" dirty="0"/>
              <a:t>LES REPONSES APRES 4SA</a:t>
            </a:r>
          </a:p>
        </p:txBody>
      </p:sp>
      <p:sp>
        <p:nvSpPr>
          <p:cNvPr id="3" name="Espace réservé du contenu 2">
            <a:extLst>
              <a:ext uri="{FF2B5EF4-FFF2-40B4-BE49-F238E27FC236}">
                <a16:creationId xmlns:a16="http://schemas.microsoft.com/office/drawing/2014/main" id="{C317F2F0-35A4-18A9-D8DA-FCB77E70C882}"/>
              </a:ext>
            </a:extLst>
          </p:cNvPr>
          <p:cNvSpPr>
            <a:spLocks noGrp="1"/>
          </p:cNvSpPr>
          <p:nvPr>
            <p:ph sz="half" idx="1"/>
          </p:nvPr>
        </p:nvSpPr>
        <p:spPr>
          <a:xfrm>
            <a:off x="1376516" y="3048001"/>
            <a:ext cx="3903407" cy="2094270"/>
          </a:xfrm>
        </p:spPr>
        <p:txBody>
          <a:bodyPr>
            <a:normAutofit lnSpcReduction="10000"/>
          </a:bodyPr>
          <a:lstStyle/>
          <a:p>
            <a:r>
              <a:rPr lang="fr-BE" dirty="0"/>
              <a:t>Nord/ Sud ont trouvé un Fit   à Cœurs.</a:t>
            </a:r>
          </a:p>
          <a:p>
            <a:r>
              <a:rPr lang="fr-BE" dirty="0"/>
              <a:t>Nord réalise l’enchère de 4SA pour obtenir le nombre de clés chez son partenaire.</a:t>
            </a:r>
          </a:p>
        </p:txBody>
      </p:sp>
      <p:sp>
        <p:nvSpPr>
          <p:cNvPr id="4" name="Espace réservé du contenu 3">
            <a:extLst>
              <a:ext uri="{FF2B5EF4-FFF2-40B4-BE49-F238E27FC236}">
                <a16:creationId xmlns:a16="http://schemas.microsoft.com/office/drawing/2014/main" id="{3BFDD405-6406-446E-51C1-43A52F6CCC13}"/>
              </a:ext>
            </a:extLst>
          </p:cNvPr>
          <p:cNvSpPr>
            <a:spLocks noGrp="1"/>
          </p:cNvSpPr>
          <p:nvPr>
            <p:ph sz="half" idx="2"/>
          </p:nvPr>
        </p:nvSpPr>
        <p:spPr>
          <a:xfrm>
            <a:off x="5545393" y="2674374"/>
            <a:ext cx="5270091" cy="2930013"/>
          </a:xfrm>
        </p:spPr>
        <p:txBody>
          <a:bodyPr>
            <a:normAutofit lnSpcReduction="10000"/>
          </a:bodyPr>
          <a:lstStyle/>
          <a:p>
            <a:r>
              <a:rPr lang="fr-BE" dirty="0"/>
              <a:t>Main de Sud (le répondant).</a:t>
            </a:r>
          </a:p>
          <a:p>
            <a:r>
              <a:rPr lang="fr-BE" dirty="0"/>
              <a:t>Piques : A D 6</a:t>
            </a:r>
          </a:p>
          <a:p>
            <a:r>
              <a:rPr lang="fr-BE" dirty="0"/>
              <a:t>Cœurs : A D 9 4</a:t>
            </a:r>
          </a:p>
          <a:p>
            <a:r>
              <a:rPr lang="fr-BE" dirty="0"/>
              <a:t>Trèfles : 3</a:t>
            </a:r>
          </a:p>
          <a:p>
            <a:r>
              <a:rPr lang="fr-BE" dirty="0"/>
              <a:t>Carreaux : R D 10 7 2</a:t>
            </a:r>
          </a:p>
          <a:p>
            <a:r>
              <a:rPr lang="fr-BE" dirty="0">
                <a:solidFill>
                  <a:srgbClr val="FFFF00"/>
                </a:solidFill>
              </a:rPr>
              <a:t>Réponse = 5P car 2 clés + dame d’atout.</a:t>
            </a:r>
          </a:p>
          <a:p>
            <a:pPr marL="6160" indent="0">
              <a:buNone/>
            </a:pPr>
            <a:endParaRPr lang="fr-BE" dirty="0"/>
          </a:p>
          <a:p>
            <a:endParaRPr lang="fr-BE" dirty="0"/>
          </a:p>
        </p:txBody>
      </p:sp>
    </p:spTree>
    <p:extLst>
      <p:ext uri="{BB962C8B-B14F-4D97-AF65-F5344CB8AC3E}">
        <p14:creationId xmlns:p14="http://schemas.microsoft.com/office/powerpoint/2010/main" val="2713312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fade">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fade">
                                      <p:cBhvr>
                                        <p:cTn id="38" dur="500"/>
                                        <p:tgtEl>
                                          <p:spTgt spid="4">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Effect transition="in" filter="fade">
                                      <p:cBhvr>
                                        <p:cTn id="43" dur="500"/>
                                        <p:tgtEl>
                                          <p:spTgt spid="4">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fade">
                                      <p:cBhvr>
                                        <p:cTn id="4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4A615-2B01-97D3-2258-F1D15AE629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B72EC4F-09DD-6045-D192-2CECDECC06EA}"/>
              </a:ext>
            </a:extLst>
          </p:cNvPr>
          <p:cNvSpPr>
            <a:spLocks noGrp="1"/>
          </p:cNvSpPr>
          <p:nvPr>
            <p:ph type="title"/>
          </p:nvPr>
        </p:nvSpPr>
        <p:spPr>
          <a:xfrm>
            <a:off x="1543665" y="1347019"/>
            <a:ext cx="9017192" cy="1042219"/>
          </a:xfrm>
        </p:spPr>
        <p:txBody>
          <a:bodyPr>
            <a:normAutofit/>
          </a:bodyPr>
          <a:lstStyle/>
          <a:p>
            <a:pPr algn="ctr"/>
            <a:r>
              <a:rPr lang="fr-BE" sz="2800" b="1" dirty="0"/>
              <a:t>EXEMPLE 2 :</a:t>
            </a:r>
            <a:br>
              <a:rPr lang="fr-BE" sz="2800" b="1" dirty="0"/>
            </a:br>
            <a:r>
              <a:rPr lang="fr-BE" sz="2800" b="1" dirty="0"/>
              <a:t>LES REPONSES APRES 4SA</a:t>
            </a:r>
          </a:p>
        </p:txBody>
      </p:sp>
      <p:sp>
        <p:nvSpPr>
          <p:cNvPr id="3" name="Espace réservé du contenu 2">
            <a:extLst>
              <a:ext uri="{FF2B5EF4-FFF2-40B4-BE49-F238E27FC236}">
                <a16:creationId xmlns:a16="http://schemas.microsoft.com/office/drawing/2014/main" id="{807746CA-B39E-079D-5DEC-31624A767ADA}"/>
              </a:ext>
            </a:extLst>
          </p:cNvPr>
          <p:cNvSpPr>
            <a:spLocks noGrp="1"/>
          </p:cNvSpPr>
          <p:nvPr>
            <p:ph sz="half" idx="1"/>
          </p:nvPr>
        </p:nvSpPr>
        <p:spPr>
          <a:xfrm>
            <a:off x="1376516" y="3048001"/>
            <a:ext cx="3903407" cy="2094270"/>
          </a:xfrm>
        </p:spPr>
        <p:txBody>
          <a:bodyPr>
            <a:normAutofit lnSpcReduction="10000"/>
          </a:bodyPr>
          <a:lstStyle/>
          <a:p>
            <a:r>
              <a:rPr lang="fr-BE" dirty="0"/>
              <a:t>Nord/ Sud ont trouvé un Fit   à Cœurs.</a:t>
            </a:r>
          </a:p>
          <a:p>
            <a:r>
              <a:rPr lang="fr-BE" dirty="0"/>
              <a:t>Nord réalise l’enchère de 4SA pour obtenir le nombre de clés chez son partenaire.</a:t>
            </a:r>
          </a:p>
        </p:txBody>
      </p:sp>
      <p:sp>
        <p:nvSpPr>
          <p:cNvPr id="4" name="Espace réservé du contenu 3">
            <a:extLst>
              <a:ext uri="{FF2B5EF4-FFF2-40B4-BE49-F238E27FC236}">
                <a16:creationId xmlns:a16="http://schemas.microsoft.com/office/drawing/2014/main" id="{3CBE6732-4F89-E613-72E5-BB673D49ECFB}"/>
              </a:ext>
            </a:extLst>
          </p:cNvPr>
          <p:cNvSpPr>
            <a:spLocks noGrp="1"/>
          </p:cNvSpPr>
          <p:nvPr>
            <p:ph sz="half" idx="2"/>
          </p:nvPr>
        </p:nvSpPr>
        <p:spPr>
          <a:xfrm>
            <a:off x="5545393" y="2674374"/>
            <a:ext cx="5270091" cy="2930013"/>
          </a:xfrm>
        </p:spPr>
        <p:txBody>
          <a:bodyPr>
            <a:normAutofit lnSpcReduction="10000"/>
          </a:bodyPr>
          <a:lstStyle/>
          <a:p>
            <a:r>
              <a:rPr lang="fr-BE" dirty="0"/>
              <a:t>Main de Sud (le répondant).</a:t>
            </a:r>
          </a:p>
          <a:p>
            <a:r>
              <a:rPr lang="fr-BE" dirty="0"/>
              <a:t>Piques : R D 6</a:t>
            </a:r>
          </a:p>
          <a:p>
            <a:r>
              <a:rPr lang="fr-BE" dirty="0"/>
              <a:t>Cœurs : A D 9 4</a:t>
            </a:r>
          </a:p>
          <a:p>
            <a:r>
              <a:rPr lang="fr-BE" dirty="0"/>
              <a:t>Trèfles : 3</a:t>
            </a:r>
          </a:p>
          <a:p>
            <a:r>
              <a:rPr lang="fr-BE" dirty="0"/>
              <a:t>Carreaux : R D 10 7 2</a:t>
            </a:r>
          </a:p>
          <a:p>
            <a:r>
              <a:rPr lang="fr-BE" dirty="0">
                <a:solidFill>
                  <a:srgbClr val="FFFF00"/>
                </a:solidFill>
              </a:rPr>
              <a:t>Réponse = 5K car une seule clé (AC).</a:t>
            </a:r>
          </a:p>
          <a:p>
            <a:pPr marL="6160" indent="0">
              <a:buNone/>
            </a:pPr>
            <a:endParaRPr lang="fr-BE" dirty="0"/>
          </a:p>
          <a:p>
            <a:endParaRPr lang="fr-BE" dirty="0"/>
          </a:p>
        </p:txBody>
      </p:sp>
    </p:spTree>
    <p:extLst>
      <p:ext uri="{BB962C8B-B14F-4D97-AF65-F5344CB8AC3E}">
        <p14:creationId xmlns:p14="http://schemas.microsoft.com/office/powerpoint/2010/main" val="54923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fade">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fade">
                                      <p:cBhvr>
                                        <p:cTn id="38" dur="500"/>
                                        <p:tgtEl>
                                          <p:spTgt spid="4">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Effect transition="in" filter="fade">
                                      <p:cBhvr>
                                        <p:cTn id="43" dur="500"/>
                                        <p:tgtEl>
                                          <p:spTgt spid="4">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fade">
                                      <p:cBhvr>
                                        <p:cTn id="4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5E215-3D20-41D3-9705-648C6EB6535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A4B7AD3-02A0-A3F1-EFEA-05AD833F5038}"/>
              </a:ext>
            </a:extLst>
          </p:cNvPr>
          <p:cNvSpPr>
            <a:spLocks noGrp="1"/>
          </p:cNvSpPr>
          <p:nvPr>
            <p:ph type="title"/>
          </p:nvPr>
        </p:nvSpPr>
        <p:spPr>
          <a:xfrm>
            <a:off x="1543665" y="1347019"/>
            <a:ext cx="9017192" cy="1042219"/>
          </a:xfrm>
        </p:spPr>
        <p:txBody>
          <a:bodyPr>
            <a:normAutofit/>
          </a:bodyPr>
          <a:lstStyle/>
          <a:p>
            <a:pPr algn="ctr"/>
            <a:r>
              <a:rPr lang="fr-BE" sz="2800" b="1" dirty="0"/>
              <a:t>MOYEN MNEMOTECHNIQUE :</a:t>
            </a:r>
            <a:br>
              <a:rPr lang="fr-BE" sz="2800" b="1" dirty="0"/>
            </a:br>
            <a:r>
              <a:rPr lang="fr-BE" sz="2800" b="1" dirty="0"/>
              <a:t>UNE FUSEE</a:t>
            </a:r>
          </a:p>
        </p:txBody>
      </p:sp>
      <p:pic>
        <p:nvPicPr>
          <p:cNvPr id="6" name="Espace réservé du contenu 5">
            <a:extLst>
              <a:ext uri="{FF2B5EF4-FFF2-40B4-BE49-F238E27FC236}">
                <a16:creationId xmlns:a16="http://schemas.microsoft.com/office/drawing/2014/main" id="{54B1F2FA-B01A-29FF-49E6-59BE47841BC4}"/>
              </a:ext>
            </a:extLst>
          </p:cNvPr>
          <p:cNvPicPr>
            <a:picLocks noGrp="1" noChangeAspect="1"/>
          </p:cNvPicPr>
          <p:nvPr>
            <p:ph sz="half" idx="1"/>
          </p:nvPr>
        </p:nvPicPr>
        <p:blipFill>
          <a:blip r:embed="rId2"/>
          <a:stretch>
            <a:fillRect/>
          </a:stretch>
        </p:blipFill>
        <p:spPr>
          <a:xfrm>
            <a:off x="2281237" y="2674374"/>
            <a:ext cx="2270666" cy="2930013"/>
          </a:xfrm>
          <a:prstGeom prst="rect">
            <a:avLst/>
          </a:prstGeom>
        </p:spPr>
      </p:pic>
      <p:sp>
        <p:nvSpPr>
          <p:cNvPr id="4" name="Espace réservé du contenu 3">
            <a:extLst>
              <a:ext uri="{FF2B5EF4-FFF2-40B4-BE49-F238E27FC236}">
                <a16:creationId xmlns:a16="http://schemas.microsoft.com/office/drawing/2014/main" id="{5962CB54-EE2E-032D-5CAB-2822F1DAD0BB}"/>
              </a:ext>
            </a:extLst>
          </p:cNvPr>
          <p:cNvSpPr>
            <a:spLocks noGrp="1"/>
          </p:cNvSpPr>
          <p:nvPr>
            <p:ph sz="half" idx="2"/>
          </p:nvPr>
        </p:nvSpPr>
        <p:spPr>
          <a:xfrm>
            <a:off x="5191433" y="2910348"/>
            <a:ext cx="5624052" cy="2074607"/>
          </a:xfrm>
        </p:spPr>
        <p:txBody>
          <a:bodyPr>
            <a:normAutofit/>
          </a:bodyPr>
          <a:lstStyle/>
          <a:p>
            <a:r>
              <a:rPr lang="fr-BE" dirty="0"/>
              <a:t>ETAGE 1 = trouver le Fit.</a:t>
            </a:r>
          </a:p>
          <a:p>
            <a:r>
              <a:rPr lang="fr-BE" dirty="0"/>
              <a:t>ETAGE 2 = comptabiliser les points.</a:t>
            </a:r>
          </a:p>
          <a:p>
            <a:r>
              <a:rPr lang="fr-BE" dirty="0"/>
              <a:t>ETAGE 3 = contrôler les couleurs.</a:t>
            </a:r>
          </a:p>
          <a:p>
            <a:r>
              <a:rPr lang="fr-BE" dirty="0"/>
              <a:t>ETAGE 4 = rechercher les clés.</a:t>
            </a:r>
          </a:p>
          <a:p>
            <a:pPr marL="6160" indent="0">
              <a:buNone/>
            </a:pPr>
            <a:endParaRPr lang="fr-BE" dirty="0"/>
          </a:p>
          <a:p>
            <a:endParaRPr lang="fr-BE" dirty="0"/>
          </a:p>
        </p:txBody>
      </p:sp>
    </p:spTree>
    <p:extLst>
      <p:ext uri="{BB962C8B-B14F-4D97-AF65-F5344CB8AC3E}">
        <p14:creationId xmlns:p14="http://schemas.microsoft.com/office/powerpoint/2010/main" val="1514306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5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fade">
                                      <p:cBhvr>
                                        <p:cTn id="24" dur="500"/>
                                        <p:tgtEl>
                                          <p:spTgt spid="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fade">
                                      <p:cBhvr>
                                        <p:cTn id="29" dur="500"/>
                                        <p:tgtEl>
                                          <p:spTgt spid="4">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4">
                                            <p:txEl>
                                              <p:pRg st="3" end="3"/>
                                            </p:txEl>
                                          </p:spTgt>
                                        </p:tgtEl>
                                        <p:attrNameLst>
                                          <p:attrName>style.visibility</p:attrName>
                                        </p:attrNameLst>
                                      </p:cBhvr>
                                      <p:to>
                                        <p:strVal val="visible"/>
                                      </p:to>
                                    </p:set>
                                    <p:animEffect transition="in" filter="fade">
                                      <p:cBhvr>
                                        <p:cTn id="34"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917BEB-C9CF-FFB7-1249-05ACFC47795C}"/>
              </a:ext>
            </a:extLst>
          </p:cNvPr>
          <p:cNvSpPr>
            <a:spLocks noGrp="1"/>
          </p:cNvSpPr>
          <p:nvPr>
            <p:ph type="title"/>
          </p:nvPr>
        </p:nvSpPr>
        <p:spPr>
          <a:xfrm>
            <a:off x="1474840" y="2831690"/>
            <a:ext cx="9095300" cy="1209368"/>
          </a:xfrm>
        </p:spPr>
        <p:txBody>
          <a:bodyPr>
            <a:normAutofit/>
          </a:bodyPr>
          <a:lstStyle/>
          <a:p>
            <a:pPr algn="ctr"/>
            <a:r>
              <a:rPr lang="fr-BE" sz="2800" dirty="0"/>
              <a:t>MERCI POUR VOTRE</a:t>
            </a:r>
            <a:br>
              <a:rPr lang="fr-BE" sz="2800" dirty="0"/>
            </a:br>
            <a:r>
              <a:rPr lang="fr-BE" sz="2800" dirty="0"/>
              <a:t>BONNE ATTENTION !</a:t>
            </a:r>
          </a:p>
        </p:txBody>
      </p:sp>
    </p:spTree>
    <p:extLst>
      <p:ext uri="{BB962C8B-B14F-4D97-AF65-F5344CB8AC3E}">
        <p14:creationId xmlns:p14="http://schemas.microsoft.com/office/powerpoint/2010/main" val="3694859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961F9A-225F-CC6B-C127-F95CE4A53FF0}"/>
              </a:ext>
            </a:extLst>
          </p:cNvPr>
          <p:cNvSpPr>
            <a:spLocks noGrp="1"/>
          </p:cNvSpPr>
          <p:nvPr>
            <p:ph type="title"/>
          </p:nvPr>
        </p:nvSpPr>
        <p:spPr>
          <a:xfrm>
            <a:off x="1612490" y="2487561"/>
            <a:ext cx="8957649" cy="1219200"/>
          </a:xfrm>
        </p:spPr>
        <p:txBody>
          <a:bodyPr>
            <a:normAutofit/>
          </a:bodyPr>
          <a:lstStyle/>
          <a:p>
            <a:pPr algn="ctr"/>
            <a:r>
              <a:rPr lang="fr-BE" sz="2000" dirty="0"/>
              <a:t>La déclaration des Chelems est un domaine important des enchères.</a:t>
            </a:r>
            <a:br>
              <a:rPr lang="fr-BE" sz="2000" dirty="0"/>
            </a:br>
            <a:r>
              <a:rPr lang="fr-BE" sz="2000" dirty="0"/>
              <a:t>D’une part les primes sont importantes et d’autre part la hauteur est telle     qu’il faut être très précis dans les enchères entre partenaires.</a:t>
            </a:r>
          </a:p>
        </p:txBody>
      </p:sp>
    </p:spTree>
    <p:extLst>
      <p:ext uri="{BB962C8B-B14F-4D97-AF65-F5344CB8AC3E}">
        <p14:creationId xmlns:p14="http://schemas.microsoft.com/office/powerpoint/2010/main" val="2210388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32655C-D746-F3D1-46C8-3BCB277A3559}"/>
              </a:ext>
            </a:extLst>
          </p:cNvPr>
          <p:cNvSpPr>
            <a:spLocks noGrp="1"/>
          </p:cNvSpPr>
          <p:nvPr>
            <p:ph type="title"/>
          </p:nvPr>
        </p:nvSpPr>
        <p:spPr>
          <a:xfrm>
            <a:off x="1543665" y="1671483"/>
            <a:ext cx="9017192" cy="717755"/>
          </a:xfrm>
        </p:spPr>
        <p:txBody>
          <a:bodyPr/>
          <a:lstStyle/>
          <a:p>
            <a:pPr algn="ctr"/>
            <a:r>
              <a:rPr lang="fr-BE" b="1" dirty="0"/>
              <a:t>LES CONDITIONS A REUNIR</a:t>
            </a:r>
          </a:p>
        </p:txBody>
      </p:sp>
      <p:sp>
        <p:nvSpPr>
          <p:cNvPr id="3" name="Espace réservé du contenu 2">
            <a:extLst>
              <a:ext uri="{FF2B5EF4-FFF2-40B4-BE49-F238E27FC236}">
                <a16:creationId xmlns:a16="http://schemas.microsoft.com/office/drawing/2014/main" id="{9791E68E-633B-8064-F685-93824BCB644E}"/>
              </a:ext>
            </a:extLst>
          </p:cNvPr>
          <p:cNvSpPr>
            <a:spLocks noGrp="1"/>
          </p:cNvSpPr>
          <p:nvPr>
            <p:ph sz="half" idx="1"/>
          </p:nvPr>
        </p:nvSpPr>
        <p:spPr>
          <a:xfrm>
            <a:off x="1376516" y="3048000"/>
            <a:ext cx="3903407" cy="1376516"/>
          </a:xfrm>
        </p:spPr>
        <p:txBody>
          <a:bodyPr/>
          <a:lstStyle/>
          <a:p>
            <a:r>
              <a:rPr lang="fr-BE" dirty="0"/>
              <a:t>Il y a 4 conditions à réunir   pour tenter de jouer             un Chelem en atouts.</a:t>
            </a:r>
          </a:p>
        </p:txBody>
      </p:sp>
      <p:sp>
        <p:nvSpPr>
          <p:cNvPr id="4" name="Espace réservé du contenu 3">
            <a:extLst>
              <a:ext uri="{FF2B5EF4-FFF2-40B4-BE49-F238E27FC236}">
                <a16:creationId xmlns:a16="http://schemas.microsoft.com/office/drawing/2014/main" id="{9BAF43B5-6604-ACFC-4441-FB869C59927C}"/>
              </a:ext>
            </a:extLst>
          </p:cNvPr>
          <p:cNvSpPr>
            <a:spLocks noGrp="1"/>
          </p:cNvSpPr>
          <p:nvPr>
            <p:ph sz="half" idx="2"/>
          </p:nvPr>
        </p:nvSpPr>
        <p:spPr>
          <a:xfrm>
            <a:off x="5181601" y="2674374"/>
            <a:ext cx="5633884" cy="2182761"/>
          </a:xfrm>
        </p:spPr>
        <p:txBody>
          <a:bodyPr/>
          <a:lstStyle/>
          <a:p>
            <a:r>
              <a:rPr lang="fr-BE" dirty="0"/>
              <a:t>01.Un fit d’au moins 8 cartes.</a:t>
            </a:r>
          </a:p>
          <a:p>
            <a:r>
              <a:rPr lang="fr-BE" dirty="0"/>
              <a:t>02.Une force suffisante : 33 ou 34 HLD.</a:t>
            </a:r>
          </a:p>
          <a:p>
            <a:r>
              <a:rPr lang="fr-BE" dirty="0"/>
              <a:t>03.Des contrôles dans toutes les couleurs.</a:t>
            </a:r>
          </a:p>
          <a:p>
            <a:r>
              <a:rPr lang="fr-BE" dirty="0"/>
              <a:t>04.La possession d’au moins 3 As.</a:t>
            </a:r>
          </a:p>
        </p:txBody>
      </p:sp>
    </p:spTree>
    <p:extLst>
      <p:ext uri="{BB962C8B-B14F-4D97-AF65-F5344CB8AC3E}">
        <p14:creationId xmlns:p14="http://schemas.microsoft.com/office/powerpoint/2010/main" val="874340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AFC93-310E-D5B8-EEF8-FDC6266BAF7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6A1367B-20E8-4EFA-24A8-B63856807F75}"/>
              </a:ext>
            </a:extLst>
          </p:cNvPr>
          <p:cNvSpPr>
            <a:spLocks noGrp="1"/>
          </p:cNvSpPr>
          <p:nvPr>
            <p:ph type="title"/>
          </p:nvPr>
        </p:nvSpPr>
        <p:spPr>
          <a:xfrm>
            <a:off x="1612490" y="2517059"/>
            <a:ext cx="8957649" cy="1052052"/>
          </a:xfrm>
        </p:spPr>
        <p:txBody>
          <a:bodyPr>
            <a:normAutofit/>
          </a:bodyPr>
          <a:lstStyle/>
          <a:p>
            <a:pPr algn="ctr"/>
            <a:r>
              <a:rPr lang="fr-BE" sz="2000" b="1" dirty="0">
                <a:solidFill>
                  <a:srgbClr val="FFFF00"/>
                </a:solidFill>
              </a:rPr>
              <a:t>Si la force de son camp apparaît clairement comme insuffisante,                     il n’est pas question de rentrer dans les enchères de Chelem !</a:t>
            </a:r>
          </a:p>
        </p:txBody>
      </p:sp>
    </p:spTree>
    <p:extLst>
      <p:ext uri="{BB962C8B-B14F-4D97-AF65-F5344CB8AC3E}">
        <p14:creationId xmlns:p14="http://schemas.microsoft.com/office/powerpoint/2010/main" val="1011633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6FAEC-EB8C-51B6-EEE5-03636F615D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281A16D-FD6F-5EAF-F657-6E516AF0F2EB}"/>
              </a:ext>
            </a:extLst>
          </p:cNvPr>
          <p:cNvSpPr>
            <a:spLocks noGrp="1"/>
          </p:cNvSpPr>
          <p:nvPr>
            <p:ph type="title"/>
          </p:nvPr>
        </p:nvSpPr>
        <p:spPr>
          <a:xfrm>
            <a:off x="1612490" y="2487561"/>
            <a:ext cx="8957649" cy="1219200"/>
          </a:xfrm>
        </p:spPr>
        <p:txBody>
          <a:bodyPr>
            <a:normAutofit/>
          </a:bodyPr>
          <a:lstStyle/>
          <a:p>
            <a:pPr algn="ctr"/>
            <a:r>
              <a:rPr lang="fr-BE" sz="2000" dirty="0"/>
              <a:t>La réussite d’un Chelem annoncé est seulement de 50 %.</a:t>
            </a:r>
            <a:br>
              <a:rPr lang="fr-BE" sz="2000" dirty="0"/>
            </a:br>
            <a:r>
              <a:rPr lang="fr-BE" sz="2000" dirty="0"/>
              <a:t>Deux raisons essentielles à ce constat : des enchères non réussies            entre les partenaires ou l’une ou l’autre erreur dans le jeu de la carte.</a:t>
            </a:r>
          </a:p>
        </p:txBody>
      </p:sp>
    </p:spTree>
    <p:extLst>
      <p:ext uri="{BB962C8B-B14F-4D97-AF65-F5344CB8AC3E}">
        <p14:creationId xmlns:p14="http://schemas.microsoft.com/office/powerpoint/2010/main" val="134194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EF68B-D707-C471-DE62-585940E42B8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60D2AE7-1DCE-A8BE-507B-6CD2CD4C681B}"/>
              </a:ext>
            </a:extLst>
          </p:cNvPr>
          <p:cNvSpPr>
            <a:spLocks noGrp="1"/>
          </p:cNvSpPr>
          <p:nvPr>
            <p:ph type="title"/>
          </p:nvPr>
        </p:nvSpPr>
        <p:spPr>
          <a:xfrm>
            <a:off x="1587404" y="1779639"/>
            <a:ext cx="9017192" cy="914399"/>
          </a:xfrm>
        </p:spPr>
        <p:txBody>
          <a:bodyPr>
            <a:normAutofit/>
          </a:bodyPr>
          <a:lstStyle/>
          <a:p>
            <a:pPr algn="ctr"/>
            <a:r>
              <a:rPr lang="fr-BE" sz="2400" b="1" dirty="0"/>
              <a:t>LES POINTS POUR UNE MANCHE                                                 EN ATOUTS</a:t>
            </a:r>
          </a:p>
        </p:txBody>
      </p:sp>
      <p:sp>
        <p:nvSpPr>
          <p:cNvPr id="3" name="Espace réservé du contenu 2">
            <a:extLst>
              <a:ext uri="{FF2B5EF4-FFF2-40B4-BE49-F238E27FC236}">
                <a16:creationId xmlns:a16="http://schemas.microsoft.com/office/drawing/2014/main" id="{6F06D7A6-5953-8A66-3DD9-F6C1327BE0A1}"/>
              </a:ext>
            </a:extLst>
          </p:cNvPr>
          <p:cNvSpPr>
            <a:spLocks noGrp="1"/>
          </p:cNvSpPr>
          <p:nvPr>
            <p:ph sz="half" idx="1"/>
          </p:nvPr>
        </p:nvSpPr>
        <p:spPr>
          <a:xfrm>
            <a:off x="1376516" y="3047999"/>
            <a:ext cx="3903407" cy="2015613"/>
          </a:xfrm>
        </p:spPr>
        <p:txBody>
          <a:bodyPr>
            <a:normAutofit lnSpcReduction="10000"/>
          </a:bodyPr>
          <a:lstStyle/>
          <a:p>
            <a:r>
              <a:rPr lang="fr-BE" dirty="0"/>
              <a:t>Le camp du déclarant va réaliser 12 levées, mais sans annoncer un Petit Chelem.</a:t>
            </a:r>
          </a:p>
          <a:p>
            <a:r>
              <a:rPr lang="fr-BE" dirty="0"/>
              <a:t>Les enchères se sont arrêtées à la manche.</a:t>
            </a:r>
          </a:p>
          <a:p>
            <a:endParaRPr lang="fr-BE" dirty="0"/>
          </a:p>
        </p:txBody>
      </p:sp>
      <p:sp>
        <p:nvSpPr>
          <p:cNvPr id="4" name="Espace réservé du contenu 3">
            <a:extLst>
              <a:ext uri="{FF2B5EF4-FFF2-40B4-BE49-F238E27FC236}">
                <a16:creationId xmlns:a16="http://schemas.microsoft.com/office/drawing/2014/main" id="{FB6DC5D0-7675-B257-4B15-7333340246AF}"/>
              </a:ext>
            </a:extLst>
          </p:cNvPr>
          <p:cNvSpPr>
            <a:spLocks noGrp="1"/>
          </p:cNvSpPr>
          <p:nvPr>
            <p:ph sz="half" idx="2"/>
          </p:nvPr>
        </p:nvSpPr>
        <p:spPr>
          <a:xfrm>
            <a:off x="5181601" y="3048000"/>
            <a:ext cx="5633884" cy="2172929"/>
          </a:xfrm>
        </p:spPr>
        <p:txBody>
          <a:bodyPr>
            <a:normAutofit lnSpcReduction="10000"/>
          </a:bodyPr>
          <a:lstStyle/>
          <a:p>
            <a:r>
              <a:rPr lang="fr-BE" dirty="0"/>
              <a:t>4C + 2 = 480 (NV) ou 680 (V)</a:t>
            </a:r>
          </a:p>
          <a:p>
            <a:r>
              <a:rPr lang="fr-BE" dirty="0"/>
              <a:t>4P + 2 = 480 (NV) ou 680 (V)</a:t>
            </a:r>
          </a:p>
          <a:p>
            <a:r>
              <a:rPr lang="fr-BE" dirty="0"/>
              <a:t>5T + 1 = 420 (NV) ou 620 (V)</a:t>
            </a:r>
          </a:p>
          <a:p>
            <a:r>
              <a:rPr lang="fr-BE" dirty="0"/>
              <a:t>5K + 1 = 420 (NV) ou 620 (V)</a:t>
            </a:r>
          </a:p>
        </p:txBody>
      </p:sp>
    </p:spTree>
    <p:extLst>
      <p:ext uri="{BB962C8B-B14F-4D97-AF65-F5344CB8AC3E}">
        <p14:creationId xmlns:p14="http://schemas.microsoft.com/office/powerpoint/2010/main" val="895198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fade">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fade">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fade">
                                      <p:cBhvr>
                                        <p:cTn id="38"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048C6-23FA-21A3-EC37-679DE9EE0C9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3BC8188-8D8E-97CD-EB89-7B1F55BA7171}"/>
              </a:ext>
            </a:extLst>
          </p:cNvPr>
          <p:cNvSpPr>
            <a:spLocks noGrp="1"/>
          </p:cNvSpPr>
          <p:nvPr>
            <p:ph type="title"/>
          </p:nvPr>
        </p:nvSpPr>
        <p:spPr>
          <a:xfrm>
            <a:off x="1587404" y="1779639"/>
            <a:ext cx="9017192" cy="914399"/>
          </a:xfrm>
        </p:spPr>
        <p:txBody>
          <a:bodyPr>
            <a:normAutofit/>
          </a:bodyPr>
          <a:lstStyle/>
          <a:p>
            <a:pPr algn="ctr"/>
            <a:r>
              <a:rPr lang="fr-BE" sz="2400" b="1" dirty="0"/>
              <a:t>LES POINTS POUR UN PETIT CHELEM                                                 EN ATOUTS</a:t>
            </a:r>
          </a:p>
        </p:txBody>
      </p:sp>
      <p:sp>
        <p:nvSpPr>
          <p:cNvPr id="3" name="Espace réservé du contenu 2">
            <a:extLst>
              <a:ext uri="{FF2B5EF4-FFF2-40B4-BE49-F238E27FC236}">
                <a16:creationId xmlns:a16="http://schemas.microsoft.com/office/drawing/2014/main" id="{890A0236-67E3-3B57-7C92-3A75327A56D6}"/>
              </a:ext>
            </a:extLst>
          </p:cNvPr>
          <p:cNvSpPr>
            <a:spLocks noGrp="1"/>
          </p:cNvSpPr>
          <p:nvPr>
            <p:ph sz="half" idx="1"/>
          </p:nvPr>
        </p:nvSpPr>
        <p:spPr>
          <a:xfrm>
            <a:off x="1376516" y="3429000"/>
            <a:ext cx="3903407" cy="1280652"/>
          </a:xfrm>
        </p:spPr>
        <p:txBody>
          <a:bodyPr>
            <a:normAutofit/>
          </a:bodyPr>
          <a:lstStyle/>
          <a:p>
            <a:r>
              <a:rPr lang="fr-BE" dirty="0"/>
              <a:t>Le camp du déclarant va réaliser 12 levées, en ayant  annoncer un Petit Chelem.</a:t>
            </a:r>
          </a:p>
        </p:txBody>
      </p:sp>
      <p:sp>
        <p:nvSpPr>
          <p:cNvPr id="4" name="Espace réservé du contenu 3">
            <a:extLst>
              <a:ext uri="{FF2B5EF4-FFF2-40B4-BE49-F238E27FC236}">
                <a16:creationId xmlns:a16="http://schemas.microsoft.com/office/drawing/2014/main" id="{B65F4CF2-C1AB-C941-A820-1C9A3D067793}"/>
              </a:ext>
            </a:extLst>
          </p:cNvPr>
          <p:cNvSpPr>
            <a:spLocks noGrp="1"/>
          </p:cNvSpPr>
          <p:nvPr>
            <p:ph sz="half" idx="2"/>
          </p:nvPr>
        </p:nvSpPr>
        <p:spPr>
          <a:xfrm>
            <a:off x="5181601" y="3048000"/>
            <a:ext cx="5633884" cy="2172929"/>
          </a:xfrm>
        </p:spPr>
        <p:txBody>
          <a:bodyPr>
            <a:normAutofit/>
          </a:bodyPr>
          <a:lstStyle/>
          <a:p>
            <a:r>
              <a:rPr lang="fr-BE" dirty="0"/>
              <a:t>6C = 980 (NV) ou 1430 (V)</a:t>
            </a:r>
          </a:p>
          <a:p>
            <a:r>
              <a:rPr lang="fr-BE" dirty="0"/>
              <a:t>6P = 980 (NV) ou 1430 (V)</a:t>
            </a:r>
          </a:p>
          <a:p>
            <a:r>
              <a:rPr lang="fr-BE" dirty="0"/>
              <a:t>6T = 920 (NV) ou 1370 (V)</a:t>
            </a:r>
          </a:p>
          <a:p>
            <a:r>
              <a:rPr lang="fr-BE" dirty="0"/>
              <a:t>6K = 920 (NV) ou 1370 (V)</a:t>
            </a:r>
          </a:p>
        </p:txBody>
      </p:sp>
    </p:spTree>
    <p:extLst>
      <p:ext uri="{BB962C8B-B14F-4D97-AF65-F5344CB8AC3E}">
        <p14:creationId xmlns:p14="http://schemas.microsoft.com/office/powerpoint/2010/main" val="330525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F5E48-7712-D88A-34C3-8F381665F09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E90914D-F1FF-F94C-C435-FEADF8B91046}"/>
              </a:ext>
            </a:extLst>
          </p:cNvPr>
          <p:cNvSpPr>
            <a:spLocks noGrp="1"/>
          </p:cNvSpPr>
          <p:nvPr>
            <p:ph type="title"/>
          </p:nvPr>
        </p:nvSpPr>
        <p:spPr>
          <a:xfrm>
            <a:off x="1587404" y="1779639"/>
            <a:ext cx="9017192" cy="914399"/>
          </a:xfrm>
        </p:spPr>
        <p:txBody>
          <a:bodyPr>
            <a:normAutofit/>
          </a:bodyPr>
          <a:lstStyle/>
          <a:p>
            <a:pPr algn="ctr"/>
            <a:r>
              <a:rPr lang="fr-BE" sz="2400" b="1" dirty="0"/>
              <a:t>LES POINTS POUR UN GRAND CHELEM                                                 EN ATOUTS</a:t>
            </a:r>
          </a:p>
        </p:txBody>
      </p:sp>
      <p:sp>
        <p:nvSpPr>
          <p:cNvPr id="3" name="Espace réservé du contenu 2">
            <a:extLst>
              <a:ext uri="{FF2B5EF4-FFF2-40B4-BE49-F238E27FC236}">
                <a16:creationId xmlns:a16="http://schemas.microsoft.com/office/drawing/2014/main" id="{6236EB8A-6C56-D4BD-1D2B-8CA2F9928118}"/>
              </a:ext>
            </a:extLst>
          </p:cNvPr>
          <p:cNvSpPr>
            <a:spLocks noGrp="1"/>
          </p:cNvSpPr>
          <p:nvPr>
            <p:ph sz="half" idx="1"/>
          </p:nvPr>
        </p:nvSpPr>
        <p:spPr>
          <a:xfrm>
            <a:off x="1376516" y="3429000"/>
            <a:ext cx="3903407" cy="1280652"/>
          </a:xfrm>
        </p:spPr>
        <p:txBody>
          <a:bodyPr>
            <a:normAutofit/>
          </a:bodyPr>
          <a:lstStyle/>
          <a:p>
            <a:r>
              <a:rPr lang="fr-BE" dirty="0"/>
              <a:t>Le camp du déclarant va réaliser 13 levées, en ayant  annoncer un Grand Chelem.</a:t>
            </a:r>
          </a:p>
        </p:txBody>
      </p:sp>
      <p:sp>
        <p:nvSpPr>
          <p:cNvPr id="4" name="Espace réservé du contenu 3">
            <a:extLst>
              <a:ext uri="{FF2B5EF4-FFF2-40B4-BE49-F238E27FC236}">
                <a16:creationId xmlns:a16="http://schemas.microsoft.com/office/drawing/2014/main" id="{C9876C3D-E268-239C-7C32-6CD94FBEC3CF}"/>
              </a:ext>
            </a:extLst>
          </p:cNvPr>
          <p:cNvSpPr>
            <a:spLocks noGrp="1"/>
          </p:cNvSpPr>
          <p:nvPr>
            <p:ph sz="half" idx="2"/>
          </p:nvPr>
        </p:nvSpPr>
        <p:spPr>
          <a:xfrm>
            <a:off x="5181601" y="3048000"/>
            <a:ext cx="5633884" cy="2172929"/>
          </a:xfrm>
        </p:spPr>
        <p:txBody>
          <a:bodyPr>
            <a:normAutofit/>
          </a:bodyPr>
          <a:lstStyle/>
          <a:p>
            <a:r>
              <a:rPr lang="fr-BE" dirty="0"/>
              <a:t>7C = 1510 (NV) ou 2210 (V)</a:t>
            </a:r>
          </a:p>
          <a:p>
            <a:r>
              <a:rPr lang="fr-BE" dirty="0"/>
              <a:t>7P = 1510 (NV) ou 2210 (V)</a:t>
            </a:r>
          </a:p>
          <a:p>
            <a:r>
              <a:rPr lang="fr-BE" dirty="0"/>
              <a:t>7T = 1440 (NV) ou 2140 (V)</a:t>
            </a:r>
          </a:p>
          <a:p>
            <a:r>
              <a:rPr lang="fr-BE" dirty="0"/>
              <a:t>7K = 1440 (NV) ou 2140 (V)</a:t>
            </a:r>
          </a:p>
        </p:txBody>
      </p:sp>
    </p:spTree>
    <p:extLst>
      <p:ext uri="{BB962C8B-B14F-4D97-AF65-F5344CB8AC3E}">
        <p14:creationId xmlns:p14="http://schemas.microsoft.com/office/powerpoint/2010/main" val="2299007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41AB7-00E3-C1E4-08E4-EC9051CA1F4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7C7C178-904B-5010-90F7-21E4C6D2B9F0}"/>
              </a:ext>
            </a:extLst>
          </p:cNvPr>
          <p:cNvSpPr>
            <a:spLocks noGrp="1"/>
          </p:cNvSpPr>
          <p:nvPr>
            <p:ph type="title"/>
          </p:nvPr>
        </p:nvSpPr>
        <p:spPr>
          <a:xfrm>
            <a:off x="1543665" y="1347019"/>
            <a:ext cx="9017192" cy="1042219"/>
          </a:xfrm>
        </p:spPr>
        <p:txBody>
          <a:bodyPr>
            <a:normAutofit/>
          </a:bodyPr>
          <a:lstStyle/>
          <a:p>
            <a:pPr algn="ctr"/>
            <a:r>
              <a:rPr lang="fr-BE" sz="2800" b="1" dirty="0"/>
              <a:t>ETAPE 1 :</a:t>
            </a:r>
            <a:br>
              <a:rPr lang="fr-BE" sz="2800" b="1" dirty="0"/>
            </a:br>
            <a:r>
              <a:rPr lang="fr-BE" sz="2800" b="1" dirty="0"/>
              <a:t>LA DECOUVERTE D’UN FIT</a:t>
            </a:r>
          </a:p>
        </p:txBody>
      </p:sp>
      <p:sp>
        <p:nvSpPr>
          <p:cNvPr id="3" name="Espace réservé du contenu 2">
            <a:extLst>
              <a:ext uri="{FF2B5EF4-FFF2-40B4-BE49-F238E27FC236}">
                <a16:creationId xmlns:a16="http://schemas.microsoft.com/office/drawing/2014/main" id="{51EA933D-E558-0095-0786-EF6947553B97}"/>
              </a:ext>
            </a:extLst>
          </p:cNvPr>
          <p:cNvSpPr>
            <a:spLocks noGrp="1"/>
          </p:cNvSpPr>
          <p:nvPr>
            <p:ph sz="half" idx="1"/>
          </p:nvPr>
        </p:nvSpPr>
        <p:spPr>
          <a:xfrm>
            <a:off x="1376516" y="3333135"/>
            <a:ext cx="3903407" cy="1347019"/>
          </a:xfrm>
        </p:spPr>
        <p:txBody>
          <a:bodyPr>
            <a:normAutofit/>
          </a:bodyPr>
          <a:lstStyle/>
          <a:p>
            <a:r>
              <a:rPr lang="fr-BE" dirty="0"/>
              <a:t>Les premières enchères permettront de découvrir     ou pas un fit en atouts.</a:t>
            </a:r>
          </a:p>
        </p:txBody>
      </p:sp>
      <p:sp>
        <p:nvSpPr>
          <p:cNvPr id="4" name="Espace réservé du contenu 3">
            <a:extLst>
              <a:ext uri="{FF2B5EF4-FFF2-40B4-BE49-F238E27FC236}">
                <a16:creationId xmlns:a16="http://schemas.microsoft.com/office/drawing/2014/main" id="{8E607292-04E1-1AFA-2A7A-C1039B8698D3}"/>
              </a:ext>
            </a:extLst>
          </p:cNvPr>
          <p:cNvSpPr>
            <a:spLocks noGrp="1"/>
          </p:cNvSpPr>
          <p:nvPr>
            <p:ph sz="half" idx="2"/>
          </p:nvPr>
        </p:nvSpPr>
        <p:spPr>
          <a:xfrm>
            <a:off x="5181601" y="2674374"/>
            <a:ext cx="5633884" cy="2930013"/>
          </a:xfrm>
        </p:spPr>
        <p:txBody>
          <a:bodyPr>
            <a:normAutofit/>
          </a:bodyPr>
          <a:lstStyle/>
          <a:p>
            <a:r>
              <a:rPr lang="fr-BE"/>
              <a:t>Elles peuvent </a:t>
            </a:r>
            <a:r>
              <a:rPr lang="fr-BE" dirty="0"/>
              <a:t>évoluer jusqu’au </a:t>
            </a:r>
            <a:r>
              <a:rPr lang="fr-BE"/>
              <a:t>palier 3, </a:t>
            </a:r>
            <a:r>
              <a:rPr lang="fr-BE" dirty="0"/>
              <a:t>avant la </a:t>
            </a:r>
            <a:r>
              <a:rPr lang="fr-BE"/>
              <a:t>confirmation de </a:t>
            </a:r>
            <a:r>
              <a:rPr lang="fr-BE" dirty="0"/>
              <a:t>ce fit.</a:t>
            </a:r>
          </a:p>
          <a:p>
            <a:r>
              <a:rPr lang="fr-BE" dirty="0"/>
              <a:t>Nord : 1P et Sud 2K</a:t>
            </a:r>
          </a:p>
          <a:p>
            <a:r>
              <a:rPr lang="fr-BE" dirty="0"/>
              <a:t>Nord : 2SA et Sud 3P</a:t>
            </a:r>
          </a:p>
          <a:p>
            <a:r>
              <a:rPr lang="fr-BE" dirty="0"/>
              <a:t>Le fit est trouvé !</a:t>
            </a:r>
          </a:p>
        </p:txBody>
      </p:sp>
    </p:spTree>
    <p:extLst>
      <p:ext uri="{BB962C8B-B14F-4D97-AF65-F5344CB8AC3E}">
        <p14:creationId xmlns:p14="http://schemas.microsoft.com/office/powerpoint/2010/main" val="407003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82E"/>
      </a:dk2>
      <a:lt2>
        <a:srgbClr val="C2F5FC"/>
      </a:lt2>
      <a:accent1>
        <a:srgbClr val="4091F3"/>
      </a:accent1>
      <a:accent2>
        <a:srgbClr val="8BBCF1"/>
      </a:accent2>
      <a:accent3>
        <a:srgbClr val="CB6A6A"/>
      </a:accent3>
      <a:accent4>
        <a:srgbClr val="C567AF"/>
      </a:accent4>
      <a:accent5>
        <a:srgbClr val="A684F9"/>
      </a:accent5>
      <a:accent6>
        <a:srgbClr val="A9ACEE"/>
      </a:accent6>
      <a:hlink>
        <a:srgbClr val="6D9CC5"/>
      </a:hlink>
      <a:folHlink>
        <a:srgbClr val="6D82A0"/>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178B2DAB-5DDE-4060-A857-D2E1CDA9250F}"/>
    </a:ext>
  </a:extLst>
</a:theme>
</file>

<file path=docProps/app.xml><?xml version="1.0" encoding="utf-8"?>
<Properties xmlns="http://schemas.openxmlformats.org/officeDocument/2006/extended-properties" xmlns:vt="http://schemas.openxmlformats.org/officeDocument/2006/docPropsVTypes">
  <Template>TM16401375[[fn=Madison]]</Template>
  <TotalTime>204</TotalTime>
  <Words>980</Words>
  <Application>Microsoft Office PowerPoint</Application>
  <PresentationFormat>Grand écran</PresentationFormat>
  <Paragraphs>99</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Arial</vt:lpstr>
      <vt:lpstr>MS Shell Dlg 2</vt:lpstr>
      <vt:lpstr>Wingdings</vt:lpstr>
      <vt:lpstr>Wingdings 3</vt:lpstr>
      <vt:lpstr>Madison</vt:lpstr>
      <vt:lpstr>CLUB DE BRIDGE LOBBES </vt:lpstr>
      <vt:lpstr>La déclaration des Chelems est un domaine important des enchères. D’une part les primes sont importantes et d’autre part la hauteur est telle     qu’il faut être très précis dans les enchères entre partenaires.</vt:lpstr>
      <vt:lpstr>LES CONDITIONS A REUNIR</vt:lpstr>
      <vt:lpstr>Si la force de son camp apparaît clairement comme insuffisante,                     il n’est pas question de rentrer dans les enchères de Chelem !</vt:lpstr>
      <vt:lpstr>La réussite d’un Chelem annoncé est seulement de 50 %. Deux raisons essentielles à ce constat : des enchères non réussies            entre les partenaires ou l’une ou l’autre erreur dans le jeu de la carte.</vt:lpstr>
      <vt:lpstr>LES POINTS POUR UNE MANCHE                                                 EN ATOUTS</vt:lpstr>
      <vt:lpstr>LES POINTS POUR UN PETIT CHELEM                                                 EN ATOUTS</vt:lpstr>
      <vt:lpstr>LES POINTS POUR UN GRAND CHELEM                                                 EN ATOUTS</vt:lpstr>
      <vt:lpstr>ETAPE 1 : LA DECOUVERTE D’UN FIT</vt:lpstr>
      <vt:lpstr>ETAPE 2 : LA FORCE DE SON CAMP</vt:lpstr>
      <vt:lpstr>ETAPE 3 : LES ENCHERES DE CONTROLE</vt:lpstr>
      <vt:lpstr>Le contrôle des couleurs se déroule toujours à partir de la couleur                     la plus économique vers la plus forte. Le saut d’une couleur signifie le non contrôle de cette couleur !</vt:lpstr>
      <vt:lpstr>EXEMPLE 1 : LES ENCHERES DE CONTROLE</vt:lpstr>
      <vt:lpstr>EXEMPLE 2 : LES ENCHERES DE CONTROLE</vt:lpstr>
      <vt:lpstr>ETAPE 4 : LA RECHERCHE DU NOMBRE DE CLES</vt:lpstr>
      <vt:lpstr>EXEMPLE 1 : LES REPONSES APRES 4SA</vt:lpstr>
      <vt:lpstr>EXEMPLE 2 : LES REPONSES APRES 4SA</vt:lpstr>
      <vt:lpstr>MOYEN MNEMOTECHNIQUE : UNE FUSEE</vt:lpstr>
      <vt:lpstr>MERCI POUR VOTRE BONNE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 STEENS</dc:creator>
  <cp:lastModifiedBy>Christian STEENS</cp:lastModifiedBy>
  <cp:revision>39</cp:revision>
  <dcterms:created xsi:type="dcterms:W3CDTF">2026-01-07T14:10:04Z</dcterms:created>
  <dcterms:modified xsi:type="dcterms:W3CDTF">2026-05-12T09:23:45Z</dcterms:modified>
</cp:coreProperties>
</file>